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689336" cy="1417320"/>
          </a:xfrm>
          <a:prstGeom prst="rect">
            <a:avLst/>
          </a:prstGeom>
          <a:solidFill>
            <a:srgbClr val="07172C"/>
          </a:solidFill>
          <a:ln w="12700">
            <a:solidFill>
              <a:srgbClr val="07172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689336" cy="73152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pic>
        <p:nvPicPr>
          <p:cNvPr id="4" name="Image 0" descr="/mnt/data/landing_page_work/assets/images/genius-pdn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" y="294513"/>
            <a:ext cx="1920240" cy="4533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15184" y="256032"/>
            <a:ext cx="7543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intelligent operating system for apprenticeship delivery.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2615184" y="932688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D4E0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connected learner record for pathways, delivery, evidence, OTJ, employer engagement, quality, compliance and explainable action.</a:t>
            </a:r>
            <a:endParaRPr lang="en-US" sz="1080" dirty="0"/>
          </a:p>
        </p:txBody>
      </p:sp>
      <p:sp>
        <p:nvSpPr>
          <p:cNvPr id="7" name="Shape 4"/>
          <p:cNvSpPr/>
          <p:nvPr/>
        </p:nvSpPr>
        <p:spPr>
          <a:xfrm>
            <a:off x="384048" y="1664208"/>
            <a:ext cx="5029200" cy="248716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84048" y="1664208"/>
            <a:ext cx="5029200" cy="73152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pic>
        <p:nvPicPr>
          <p:cNvPr id="9" name="Image 1" descr="/mnt/data/landing_page_work/assets/images/learner-dashboard-202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14" y="1792224"/>
            <a:ext cx="4684468" cy="224942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715000" y="16642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connected platform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5715000" y="2121408"/>
            <a:ext cx="4480560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4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Personalised Pathway and operational Class Modules</a:t>
            </a:r>
            <a:endParaRPr lang="en-US" sz="1140" dirty="0"/>
          </a:p>
          <a:p>
            <a:pPr marL="177800" indent="-177800">
              <a:buSzPct val="100000"/>
              <a:buChar char="•"/>
            </a:pPr>
            <a:r>
              <a:rPr lang="en-US" sz="114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Plans, OTJ, attendance, evidence and reviews</a:t>
            </a:r>
            <a:endParaRPr lang="en-US" sz="1140" dirty="0"/>
          </a:p>
          <a:p>
            <a:pPr marL="177800" indent="-177800">
              <a:buSzPct val="100000"/>
              <a:buChar char="•"/>
            </a:pPr>
            <a:r>
              <a:rPr lang="en-US" sz="114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Graph, Journey Autopilot and Genie Actions</a:t>
            </a:r>
            <a:endParaRPr lang="en-US" sz="1140" dirty="0"/>
          </a:p>
          <a:p>
            <a:pPr marL="177800" indent="-177800">
              <a:buSzPct val="100000"/>
              <a:buChar char="•"/>
            </a:pPr>
            <a:r>
              <a:rPr lang="en-US" sz="114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Cockpit, IQA, qualifications, reports and audit history</a:t>
            </a:r>
            <a:endParaRPr lang="en-US" sz="1140" dirty="0"/>
          </a:p>
          <a:p>
            <a:pPr marL="177800" indent="-177800">
              <a:buSzPct val="100000"/>
              <a:buChar char="•"/>
            </a:pPr>
            <a:r>
              <a:rPr lang="en-US" sz="114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 Live video meetings, mobile access and offline-capable workflows</a:t>
            </a:r>
            <a:endParaRPr lang="en-US" sz="1140" dirty="0"/>
          </a:p>
        </p:txBody>
      </p:sp>
      <p:sp>
        <p:nvSpPr>
          <p:cNvPr id="12" name="Shape 8"/>
          <p:cNvSpPr/>
          <p:nvPr/>
        </p:nvSpPr>
        <p:spPr>
          <a:xfrm>
            <a:off x="384048" y="4407408"/>
            <a:ext cx="2331720" cy="135331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384048" y="4407408"/>
            <a:ext cx="2331720" cy="64008"/>
          </a:xfrm>
          <a:prstGeom prst="rect">
            <a:avLst/>
          </a:prstGeom>
          <a:solidFill>
            <a:srgbClr val="FF8A1C"/>
          </a:solidFill>
          <a:ln w="12700">
            <a:solidFill>
              <a:srgbClr val="FF8A1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30352" y="46451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 administration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530352" y="5029200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Information entered once supports connected delivery and reporting.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2916936" y="4407408"/>
            <a:ext cx="2331720" cy="135331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2916936" y="4407408"/>
            <a:ext cx="2331720" cy="64008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063240" y="46451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Earlier intervention</a:t>
            </a:r>
            <a:endParaRPr lang="en-US" sz="1250" dirty="0"/>
          </a:p>
        </p:txBody>
      </p:sp>
      <p:sp>
        <p:nvSpPr>
          <p:cNvPr id="19" name="Text 15"/>
          <p:cNvSpPr/>
          <p:nvPr/>
        </p:nvSpPr>
        <p:spPr>
          <a:xfrm>
            <a:off x="3063240" y="5029200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and evidence gaps become visible sooner.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5449824" y="4407408"/>
            <a:ext cx="2331720" cy="135331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5449824" y="4407408"/>
            <a:ext cx="2331720" cy="64008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5596128" y="46451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investment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5596128" y="5029200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OTJ, evidence, reviews and employer action remain traceable.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7982712" y="4407408"/>
            <a:ext cx="2331720" cy="1353312"/>
          </a:xfrm>
          <a:prstGeom prst="roundRect">
            <a:avLst>
              <a:gd name="adj" fmla="val 10811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7982712" y="4407408"/>
            <a:ext cx="2331720" cy="64008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129016" y="46451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competence</a:t>
            </a:r>
            <a:endParaRPr lang="en-US" sz="1250" dirty="0"/>
          </a:p>
        </p:txBody>
      </p:sp>
      <p:sp>
        <p:nvSpPr>
          <p:cNvPr id="27" name="Text 23"/>
          <p:cNvSpPr/>
          <p:nvPr/>
        </p:nvSpPr>
        <p:spPr>
          <a:xfrm>
            <a:off x="8129016" y="5029200"/>
            <a:ext cx="20299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priorities focus effort where it creates value.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384048" y="6016752"/>
            <a:ext cx="9921240" cy="1024128"/>
          </a:xfrm>
          <a:prstGeom prst="roundRect">
            <a:avLst>
              <a:gd name="adj" fmla="val 14286"/>
            </a:avLst>
          </a:prstGeom>
          <a:solidFill>
            <a:srgbClr val="102D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Text 25"/>
          <p:cNvSpPr/>
          <p:nvPr/>
        </p:nvSpPr>
        <p:spPr>
          <a:xfrm>
            <a:off x="640080" y="6199632"/>
            <a:ext cx="5669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 where Genius pDNA could reduce cost and strengthen delivery.</a:t>
            </a:r>
            <a:endParaRPr lang="en-US" sz="1800" dirty="0"/>
          </a:p>
        </p:txBody>
      </p:sp>
      <p:sp>
        <p:nvSpPr>
          <p:cNvPr id="30" name="Text 26"/>
          <p:cNvSpPr/>
          <p:nvPr/>
        </p:nvSpPr>
        <p:spPr>
          <a:xfrm>
            <a:off x="640080" y="6638544"/>
            <a:ext cx="60350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4E0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andreydavis@aigeniussolutions.com  ·  07375 424 513  ·  geniuspdna.com</a:t>
            </a:r>
            <a:endParaRPr lang="en-US" sz="1050" dirty="0"/>
          </a:p>
        </p:txBody>
      </p:sp>
      <p:sp>
        <p:nvSpPr>
          <p:cNvPr id="31" name="Shape 27"/>
          <p:cNvSpPr/>
          <p:nvPr/>
        </p:nvSpPr>
        <p:spPr>
          <a:xfrm>
            <a:off x="7882128" y="6336792"/>
            <a:ext cx="1938528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7882128" y="6336792"/>
            <a:ext cx="19385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BOOK A DEMO</a:t>
            </a:r>
            <a:endParaRPr lang="en-US" sz="1050" dirty="0"/>
          </a:p>
        </p:txBody>
      </p:sp>
      <p:sp>
        <p:nvSpPr>
          <p:cNvPr id="33" name="Text 29"/>
          <p:cNvSpPr/>
          <p:nvPr/>
        </p:nvSpPr>
        <p:spPr>
          <a:xfrm>
            <a:off x="411480" y="7296912"/>
            <a:ext cx="5029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6F80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Company Reg: 16774347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AI Genius Solutions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Genius pDNA one-page platform flyer</dc:title>
  <dc:subject>PptxGenJS Presentation</dc:subject>
  <dc:creator>AI Genius Solutions Ltd</dc:creator>
  <cp:lastModifiedBy>AI Genius Solutions Ltd</cp:lastModifiedBy>
  <cp:revision>1</cp:revision>
  <dcterms:created xsi:type="dcterms:W3CDTF">2026-07-24T15:01:56Z</dcterms:created>
  <dcterms:modified xsi:type="dcterms:W3CDTF">2026-07-24T15:01:56Z</dcterms:modified>
</cp:coreProperties>
</file>