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IGHT">
    <p:bg>
      <p:bgPr>
        <a:solidFill>
          <a:srgbClr val="F7FA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109728"/>
            <a:ext cx="12191695" cy="64008"/>
          </a:xfrm>
          <a:prstGeom prst="rect">
            <a:avLst/>
          </a:prstGeom>
          <a:solidFill>
            <a:srgbClr val="FF8A1C"/>
          </a:solidFill>
          <a:ln w="12700">
            <a:solidFill>
              <a:srgbClr val="FF8A1C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0717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72C"/>
          </a:solidFill>
          <a:ln w="12700">
            <a:solidFill>
              <a:srgbClr val="07172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2191695" cy="109728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9728"/>
            <a:ext cx="12191695" cy="64008"/>
          </a:xfrm>
          <a:prstGeom prst="rect">
            <a:avLst/>
          </a:prstGeom>
          <a:solidFill>
            <a:srgbClr val="FF8A1C"/>
          </a:solidFill>
          <a:ln w="12700">
            <a:solidFill>
              <a:srgbClr val="FF8A1C"/>
            </a:solidFill>
            <a:prstDash val="solid"/>
          </a:ln>
        </p:spPr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3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498080" y="182880"/>
            <a:ext cx="4754880" cy="6675120"/>
          </a:xfrm>
          <a:prstGeom prst="rect">
            <a:avLst/>
          </a:prstGeom>
          <a:solidFill>
            <a:srgbClr val="6D3BC0">
              <a:alpha val="88000"/>
            </a:srgbClr>
          </a:solidFill>
          <a:ln w="12700">
            <a:solidFill>
              <a:srgbClr val="6D3BC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503920" y="-731520"/>
            <a:ext cx="4663440" cy="4663440"/>
          </a:xfrm>
          <a:prstGeom prst="ellipse">
            <a:avLst/>
          </a:prstGeom>
          <a:solidFill>
            <a:srgbClr val="EC4899">
              <a:alpha val="42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pic>
        <p:nvPicPr>
          <p:cNvPr id="4" name="Image 0" descr="/mnt/data/landing_page_work/assets/images/genius-pdn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422" y="438912"/>
            <a:ext cx="2246197" cy="53035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1335024"/>
            <a:ext cx="2103120" cy="320040"/>
          </a:xfrm>
          <a:prstGeom prst="roundRect">
            <a:avLst>
              <a:gd name="adj" fmla="val 45714"/>
            </a:avLst>
          </a:prstGeom>
          <a:solidFill>
            <a:srgbClr val="334A7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4360" y="1335024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OVERVIEW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94360" y="1856232"/>
            <a:ext cx="672084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intelligent operating system for apprenticeship delivery.</a:t>
            </a:r>
            <a:endParaRPr lang="en-US" sz="3800" dirty="0"/>
          </a:p>
        </p:txBody>
      </p:sp>
      <p:sp>
        <p:nvSpPr>
          <p:cNvPr id="8" name="Text 5"/>
          <p:cNvSpPr/>
          <p:nvPr/>
        </p:nvSpPr>
        <p:spPr>
          <a:xfrm>
            <a:off x="594360" y="3840480"/>
            <a:ext cx="6309360" cy="9875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 pathways, delivery, evidence, OTJ, employer engagement, quality, compliance and explainable action - all around one live learner record.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594360" y="5870448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594360" y="61996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200" dirty="0">
                <a:solidFill>
                  <a:srgbClr val="AFC0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geniuspdna.com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6876288" y="1188720"/>
            <a:ext cx="4800600" cy="4114800"/>
          </a:xfrm>
          <a:prstGeom prst="roundRect">
            <a:avLst>
              <a:gd name="adj" fmla="val 3556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6876288" y="1188720"/>
            <a:ext cx="4800600" cy="73152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pic>
        <p:nvPicPr>
          <p:cNvPr id="13" name="Image 1" descr="/mnt/data/landing_page_work/assets/images/learner-dashboard-2026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6016" y="2155360"/>
            <a:ext cx="4581144" cy="2199809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7680960" y="5559552"/>
            <a:ext cx="2971800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7680960" y="555955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connected learner record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GENIE AI ASSISTANT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the live record, understand the answer and act with confidence.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Genie works alongside Evidence Graph, Autopilot and role-aware actions. Recommendations remain explainable and subject to professional review.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8641080" y="1143000"/>
            <a:ext cx="2514600" cy="4800600"/>
          </a:xfrm>
          <a:prstGeom prst="roundRect">
            <a:avLst>
              <a:gd name="adj" fmla="val 5818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8641080" y="1143000"/>
            <a:ext cx="251460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8" name="Image 0" descr="/mnt/data/landing_page_work/assets/images/genie-assistant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50808" y="1759671"/>
            <a:ext cx="2295144" cy="3585547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30352" y="2670048"/>
            <a:ext cx="3611880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0352" y="2670048"/>
            <a:ext cx="73152" cy="123444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58952" y="2880360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2880360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77240" y="3300984"/>
            <a:ext cx="3154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Grounded answers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" y="3749040"/>
            <a:ext cx="3154680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Summaries are based on the connected learner and programme record.</a:t>
            </a:r>
            <a:endParaRPr lang="en-US" sz="1120" dirty="0"/>
          </a:p>
        </p:txBody>
      </p:sp>
      <p:sp>
        <p:nvSpPr>
          <p:cNvPr id="15" name="Shape 12"/>
          <p:cNvSpPr/>
          <p:nvPr/>
        </p:nvSpPr>
        <p:spPr>
          <a:xfrm>
            <a:off x="4370832" y="2670048"/>
            <a:ext cx="3611880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370832" y="2670048"/>
            <a:ext cx="73152" cy="1234440"/>
          </a:xfrm>
          <a:prstGeom prst="rect">
            <a:avLst/>
          </a:prstGeom>
          <a:solidFill>
            <a:srgbClr val="6D3BC0"/>
          </a:solidFill>
          <a:ln w="12700">
            <a:solidFill>
              <a:srgbClr val="6D3BC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99432" y="2880360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99432" y="2880360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4617720" y="3300984"/>
            <a:ext cx="3154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Explainable next actions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617720" y="3749040"/>
            <a:ext cx="3154680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Users can understand why an issue matters and what action is suggested.</a:t>
            </a:r>
            <a:endParaRPr lang="en-US" sz="1120" dirty="0"/>
          </a:p>
        </p:txBody>
      </p:sp>
      <p:sp>
        <p:nvSpPr>
          <p:cNvPr id="21" name="Shape 18"/>
          <p:cNvSpPr/>
          <p:nvPr/>
        </p:nvSpPr>
        <p:spPr>
          <a:xfrm>
            <a:off x="530352" y="4160520"/>
            <a:ext cx="3611880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30352" y="4160520"/>
            <a:ext cx="73152" cy="123444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758952" y="4370832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58952" y="4370832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777240" y="4791456"/>
            <a:ext cx="3154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Role-aware context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777240" y="5239512"/>
            <a:ext cx="3154680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Learner, trainer, coach, employer and quality users receive relevant guidance.</a:t>
            </a:r>
            <a:endParaRPr lang="en-US" sz="1120" dirty="0"/>
          </a:p>
        </p:txBody>
      </p:sp>
      <p:sp>
        <p:nvSpPr>
          <p:cNvPr id="27" name="Shape 24"/>
          <p:cNvSpPr/>
          <p:nvPr/>
        </p:nvSpPr>
        <p:spPr>
          <a:xfrm>
            <a:off x="4370832" y="4160520"/>
            <a:ext cx="3611880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8" name="Shape 25"/>
          <p:cNvSpPr/>
          <p:nvPr/>
        </p:nvSpPr>
        <p:spPr>
          <a:xfrm>
            <a:off x="4370832" y="4160520"/>
            <a:ext cx="73152" cy="1234440"/>
          </a:xfrm>
          <a:prstGeom prst="rect">
            <a:avLst/>
          </a:prstGeom>
          <a:solidFill>
            <a:srgbClr val="FF8A1C"/>
          </a:solidFill>
          <a:ln w="12700">
            <a:solidFill>
              <a:srgbClr val="FF8A1C"/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4599432" y="4370832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FF8A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Text 27"/>
          <p:cNvSpPr/>
          <p:nvPr/>
        </p:nvSpPr>
        <p:spPr>
          <a:xfrm>
            <a:off x="4599432" y="4370832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4617720" y="4791456"/>
            <a:ext cx="31546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control</a:t>
            </a:r>
            <a:endParaRPr lang="en-US" sz="1600" dirty="0"/>
          </a:p>
        </p:txBody>
      </p:sp>
      <p:sp>
        <p:nvSpPr>
          <p:cNvPr id="32" name="Text 29"/>
          <p:cNvSpPr/>
          <p:nvPr/>
        </p:nvSpPr>
        <p:spPr>
          <a:xfrm>
            <a:off x="4617720" y="5239512"/>
            <a:ext cx="3154680" cy="-274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Recommendations are reviewable and do not replace professional judgement.</a:t>
            </a:r>
            <a:endParaRPr lang="en-US" sz="1120" dirty="0"/>
          </a:p>
        </p:txBody>
      </p:sp>
      <p:sp>
        <p:nvSpPr>
          <p:cNvPr id="33" name="Shape 30"/>
          <p:cNvSpPr/>
          <p:nvPr/>
        </p:nvSpPr>
        <p:spPr>
          <a:xfrm>
            <a:off x="1188720" y="5824728"/>
            <a:ext cx="2514600" cy="320040"/>
          </a:xfrm>
          <a:prstGeom prst="roundRect">
            <a:avLst>
              <a:gd name="adj" fmla="val 45714"/>
            </a:avLst>
          </a:prstGeom>
          <a:solidFill>
            <a:srgbClr val="102D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1188720" y="5824728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“How is this learner performing?”</a:t>
            </a:r>
            <a:endParaRPr lang="en-US" sz="1050" dirty="0"/>
          </a:p>
        </p:txBody>
      </p:sp>
      <p:sp>
        <p:nvSpPr>
          <p:cNvPr id="35" name="Shape 32"/>
          <p:cNvSpPr/>
          <p:nvPr/>
        </p:nvSpPr>
        <p:spPr>
          <a:xfrm>
            <a:off x="3913632" y="5824728"/>
            <a:ext cx="2331720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6" name="Text 33"/>
          <p:cNvSpPr/>
          <p:nvPr/>
        </p:nvSpPr>
        <p:spPr>
          <a:xfrm>
            <a:off x="3913632" y="5824728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“What should happen next?”</a:t>
            </a:r>
            <a:endParaRPr lang="en-US" sz="1050" dirty="0"/>
          </a:p>
        </p:txBody>
      </p:sp>
      <p:sp>
        <p:nvSpPr>
          <p:cNvPr id="37" name="Shape 34"/>
          <p:cNvSpPr/>
          <p:nvPr/>
        </p:nvSpPr>
        <p:spPr>
          <a:xfrm>
            <a:off x="6428232" y="5824728"/>
            <a:ext cx="2423160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35"/>
          <p:cNvSpPr/>
          <p:nvPr/>
        </p:nvSpPr>
        <p:spPr>
          <a:xfrm>
            <a:off x="6428232" y="5824728"/>
            <a:ext cx="2423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“Which evidence gaps matter?”</a:t>
            </a:r>
            <a:endParaRPr lang="en-US" sz="1050" dirty="0"/>
          </a:p>
        </p:txBody>
      </p:sp>
      <p:sp>
        <p:nvSpPr>
          <p:cNvPr id="39" name="Text 36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40" name="Text 37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324A7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OUTCOMES &amp; IMPLEMENTATION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value comes from connected processes, earlier action and better adoption.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focused implementation aligns the platform to the organisation’s standards, delivery model, roles, data and reporting needs.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30352" y="2743200"/>
            <a:ext cx="2578608" cy="1965960"/>
          </a:xfrm>
          <a:prstGeom prst="roundRect">
            <a:avLst>
              <a:gd name="adj" fmla="val 7442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2962656"/>
            <a:ext cx="457200" cy="320040"/>
          </a:xfrm>
          <a:prstGeom prst="roundRect">
            <a:avLst>
              <a:gd name="adj" fmla="val 45714"/>
            </a:avLst>
          </a:prstGeom>
          <a:solidFill>
            <a:srgbClr val="FF8A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96265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31520" y="3529584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 administration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731520" y="4069080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7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Information entered once supports connected plans, delivery, reviews, evidence, reports and actions.</a:t>
            </a:r>
            <a:endParaRPr lang="en-US" sz="1070" dirty="0"/>
          </a:p>
        </p:txBody>
      </p:sp>
      <p:sp>
        <p:nvSpPr>
          <p:cNvPr id="11" name="Shape 9"/>
          <p:cNvSpPr/>
          <p:nvPr/>
        </p:nvSpPr>
        <p:spPr>
          <a:xfrm>
            <a:off x="3346704" y="2743200"/>
            <a:ext cx="2578608" cy="1965960"/>
          </a:xfrm>
          <a:prstGeom prst="roundRect">
            <a:avLst>
              <a:gd name="adj" fmla="val 7442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47872" y="2962656"/>
            <a:ext cx="457200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47872" y="296265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3547872" y="3529584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Earlier intervention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3547872" y="4069080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7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Risk, inactivity, attendance and evidence gaps become visible before they become serious.</a:t>
            </a:r>
            <a:endParaRPr lang="en-US" sz="1070" dirty="0"/>
          </a:p>
        </p:txBody>
      </p:sp>
      <p:sp>
        <p:nvSpPr>
          <p:cNvPr id="16" name="Shape 14"/>
          <p:cNvSpPr/>
          <p:nvPr/>
        </p:nvSpPr>
        <p:spPr>
          <a:xfrm>
            <a:off x="6163056" y="2743200"/>
            <a:ext cx="2578608" cy="1965960"/>
          </a:xfrm>
          <a:prstGeom prst="roundRect">
            <a:avLst>
              <a:gd name="adj" fmla="val 7442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64224" y="2962656"/>
            <a:ext cx="457200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64224" y="296265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6364224" y="3529584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Stronger investment protection</a:t>
            </a:r>
            <a:endParaRPr lang="en-US" sz="1550" dirty="0"/>
          </a:p>
        </p:txBody>
      </p:sp>
      <p:sp>
        <p:nvSpPr>
          <p:cNvPr id="20" name="Text 18"/>
          <p:cNvSpPr/>
          <p:nvPr/>
        </p:nvSpPr>
        <p:spPr>
          <a:xfrm>
            <a:off x="6364224" y="4069080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7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OTJ, evidence, reviews, employer activity and compliance remain traceable.</a:t>
            </a:r>
            <a:endParaRPr lang="en-US" sz="1070" dirty="0"/>
          </a:p>
        </p:txBody>
      </p:sp>
      <p:sp>
        <p:nvSpPr>
          <p:cNvPr id="21" name="Shape 19"/>
          <p:cNvSpPr/>
          <p:nvPr/>
        </p:nvSpPr>
        <p:spPr>
          <a:xfrm>
            <a:off x="8979408" y="2743200"/>
            <a:ext cx="2578608" cy="1965960"/>
          </a:xfrm>
          <a:prstGeom prst="roundRect">
            <a:avLst>
              <a:gd name="adj" fmla="val 7442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80576" y="2962656"/>
            <a:ext cx="457200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80576" y="2962656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9180576" y="3529584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route to competence</a:t>
            </a:r>
            <a:endParaRPr lang="en-US" sz="1550" dirty="0"/>
          </a:p>
        </p:txBody>
      </p:sp>
      <p:sp>
        <p:nvSpPr>
          <p:cNvPr id="25" name="Text 23"/>
          <p:cNvSpPr/>
          <p:nvPr/>
        </p:nvSpPr>
        <p:spPr>
          <a:xfrm>
            <a:off x="9180576" y="4069080"/>
            <a:ext cx="21488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7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priorities focus learner, employer and staff effort where it creates most value.</a:t>
            </a:r>
            <a:endParaRPr lang="en-US" sz="1070" dirty="0"/>
          </a:p>
        </p:txBody>
      </p:sp>
      <p:sp>
        <p:nvSpPr>
          <p:cNvPr id="26" name="Text 24"/>
          <p:cNvSpPr/>
          <p:nvPr/>
        </p:nvSpPr>
        <p:spPr>
          <a:xfrm>
            <a:off x="530352" y="507492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practical route to adoption</a:t>
            </a:r>
            <a:endParaRPr lang="en-US" sz="1800" dirty="0"/>
          </a:p>
        </p:txBody>
      </p:sp>
      <p:sp>
        <p:nvSpPr>
          <p:cNvPr id="27" name="Shape 25"/>
          <p:cNvSpPr/>
          <p:nvPr/>
        </p:nvSpPr>
        <p:spPr>
          <a:xfrm>
            <a:off x="3703320" y="5047488"/>
            <a:ext cx="384048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703320" y="50474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4160520" y="4965192"/>
            <a:ext cx="1508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Discovery and process mapping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5669280" y="5047488"/>
            <a:ext cx="384048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669280" y="50474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050" dirty="0"/>
          </a:p>
        </p:txBody>
      </p:sp>
      <p:sp>
        <p:nvSpPr>
          <p:cNvPr id="32" name="Text 30"/>
          <p:cNvSpPr/>
          <p:nvPr/>
        </p:nvSpPr>
        <p:spPr>
          <a:xfrm>
            <a:off x="6126480" y="4965192"/>
            <a:ext cx="1508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Configuration and data preparation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7635240" y="5047488"/>
            <a:ext cx="384048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7635240" y="50474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8092440" y="4965192"/>
            <a:ext cx="1508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Pilot with selected learners and roles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9601200" y="5047488"/>
            <a:ext cx="384048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9601200" y="5047488"/>
            <a:ext cx="3840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050" dirty="0"/>
          </a:p>
        </p:txBody>
      </p:sp>
      <p:sp>
        <p:nvSpPr>
          <p:cNvPr id="38" name="Text 36"/>
          <p:cNvSpPr/>
          <p:nvPr/>
        </p:nvSpPr>
        <p:spPr>
          <a:xfrm>
            <a:off x="10058400" y="4965192"/>
            <a:ext cx="1508760" cy="69494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Training, rollout and review of outcomes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530352" y="6199632"/>
            <a:ext cx="10789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0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outcomes depend on programme scale, existing processes, implementation and adoption.</a:t>
            </a:r>
            <a:endParaRPr lang="en-US" sz="1050" dirty="0"/>
          </a:p>
        </p:txBody>
      </p:sp>
      <p:sp>
        <p:nvSpPr>
          <p:cNvPr id="40" name="Text 38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41" name="Text 39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680960" y="-1188720"/>
            <a:ext cx="5669280" cy="5669280"/>
          </a:xfrm>
          <a:prstGeom prst="ellipse">
            <a:avLst/>
          </a:prstGeom>
          <a:solidFill>
            <a:srgbClr val="6D3BC0">
              <a:alpha val="78000"/>
            </a:srgbClr>
          </a:solidFill>
          <a:ln w="12700">
            <a:solidFill>
              <a:srgbClr val="6D3BC0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8778240" y="3566160"/>
            <a:ext cx="4389120" cy="4389120"/>
          </a:xfrm>
          <a:prstGeom prst="ellipse">
            <a:avLst/>
          </a:prstGeom>
          <a:solidFill>
            <a:srgbClr val="EC4899">
              <a:alpha val="58000"/>
            </a:srgbClr>
          </a:solidFill>
          <a:ln w="12700">
            <a:solidFill>
              <a:srgbClr val="EC4899">
                <a:alpha val="0"/>
              </a:srgbClr>
            </a:solidFill>
            <a:prstDash val="solid"/>
          </a:ln>
        </p:spPr>
      </p:sp>
      <p:pic>
        <p:nvPicPr>
          <p:cNvPr id="4" name="Image 0" descr="/mnt/data/landing_page_work/assets/images/genius-pdna-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422" y="457200"/>
            <a:ext cx="2246197" cy="530352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594360" y="1389888"/>
            <a:ext cx="2148840" cy="320040"/>
          </a:xfrm>
          <a:prstGeom prst="roundRect">
            <a:avLst>
              <a:gd name="adj" fmla="val 45714"/>
            </a:avLst>
          </a:prstGeom>
          <a:solidFill>
            <a:srgbClr val="334A7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94360" y="1389888"/>
            <a:ext cx="2148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BOOK A FOCUSED DEMO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94360" y="1874520"/>
            <a:ext cx="71323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See where Genius pDNA could reduce cost and strengthen delivery.</a:t>
            </a:r>
            <a:endParaRPr lang="en-US" sz="3700" dirty="0"/>
          </a:p>
        </p:txBody>
      </p:sp>
      <p:sp>
        <p:nvSpPr>
          <p:cNvPr id="8" name="Text 5"/>
          <p:cNvSpPr/>
          <p:nvPr/>
        </p:nvSpPr>
        <p:spPr>
          <a:xfrm>
            <a:off x="594360" y="3529584"/>
            <a:ext cx="64922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demonstration can focus on your learner journey, Pathway, Class Modules, Training Plans, OTJ, evidence, Genie, Genius Live, employer oversight, quality and likely areas of operational saving.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909560" y="1490472"/>
            <a:ext cx="3566160" cy="3429000"/>
          </a:xfrm>
          <a:prstGeom prst="roundRect">
            <a:avLst>
              <a:gd name="adj" fmla="val 4267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247888" y="1874520"/>
            <a:ext cx="2880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8247888" y="2651760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andreydavis@aigeniussolutions.com</a:t>
            </a:r>
            <a:endParaRPr lang="en-US" sz="1320" dirty="0"/>
          </a:p>
        </p:txBody>
      </p:sp>
      <p:sp>
        <p:nvSpPr>
          <p:cNvPr id="12" name="Text 9"/>
          <p:cNvSpPr/>
          <p:nvPr/>
        </p:nvSpPr>
        <p:spPr>
          <a:xfrm>
            <a:off x="8247888" y="3136392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DCE6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07375 424 513</a:t>
            </a:r>
            <a:endParaRPr lang="en-US" sz="1320" dirty="0"/>
          </a:p>
        </p:txBody>
      </p:sp>
      <p:sp>
        <p:nvSpPr>
          <p:cNvPr id="13" name="Text 10"/>
          <p:cNvSpPr/>
          <p:nvPr/>
        </p:nvSpPr>
        <p:spPr>
          <a:xfrm>
            <a:off x="8247888" y="3621024"/>
            <a:ext cx="2880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320" b="1" dirty="0">
                <a:solidFill>
                  <a:srgbClr val="7DF5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geniuspdna.com</a:t>
            </a:r>
            <a:endParaRPr lang="en-US" sz="1320" dirty="0"/>
          </a:p>
        </p:txBody>
      </p:sp>
      <p:sp>
        <p:nvSpPr>
          <p:cNvPr id="14" name="Shape 11"/>
          <p:cNvSpPr/>
          <p:nvPr/>
        </p:nvSpPr>
        <p:spPr>
          <a:xfrm>
            <a:off x="8247888" y="4279392"/>
            <a:ext cx="2011680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247888" y="4279392"/>
            <a:ext cx="2011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Request a demo</a:t>
            </a:r>
            <a:endParaRPr lang="en-US" sz="1050" dirty="0"/>
          </a:p>
        </p:txBody>
      </p:sp>
      <p:sp>
        <p:nvSpPr>
          <p:cNvPr id="16" name="Text 13"/>
          <p:cNvSpPr/>
          <p:nvPr/>
        </p:nvSpPr>
        <p:spPr>
          <a:xfrm>
            <a:off x="594360" y="626364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000" dirty="0">
                <a:solidFill>
                  <a:srgbClr val="AFC0D9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Reg: 16774347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324A7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COMMERCIAL VALUE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organisations need - and where current systems create cost.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 apprenticeship delivery needs one reliable record, earlier visibility of risk and clearer ownership across provider, employer and learner.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30352" y="2761488"/>
            <a:ext cx="3456432" cy="3255264"/>
          </a:xfrm>
          <a:prstGeom prst="roundRect">
            <a:avLst>
              <a:gd name="adj" fmla="val 4494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31520" y="2971800"/>
            <a:ext cx="2514600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31520" y="29718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ORGANISATIONS WANT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86384" y="3547872"/>
            <a:ext cx="2926080" cy="2103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dependable learner record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ownership and next actions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Early warning before risk becomes delay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Fast, credible reporting and oversight</a:t>
            </a:r>
            <a:endParaRPr lang="en-US" sz="1220" dirty="0"/>
          </a:p>
        </p:txBody>
      </p:sp>
      <p:sp>
        <p:nvSpPr>
          <p:cNvPr id="10" name="Shape 8"/>
          <p:cNvSpPr/>
          <p:nvPr/>
        </p:nvSpPr>
        <p:spPr>
          <a:xfrm>
            <a:off x="4352544" y="2761488"/>
            <a:ext cx="3456432" cy="3255264"/>
          </a:xfrm>
          <a:prstGeom prst="roundRect">
            <a:avLst>
              <a:gd name="adj" fmla="val 4494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553712" y="2971800"/>
            <a:ext cx="2514600" cy="320040"/>
          </a:xfrm>
          <a:prstGeom prst="roundRect">
            <a:avLst>
              <a:gd name="adj" fmla="val 45714"/>
            </a:avLst>
          </a:prstGeom>
          <a:solidFill>
            <a:srgbClr val="FF8A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53712" y="29718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COMMON PLATFORM FRICTION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608576" y="3547872"/>
            <a:ext cx="2926080" cy="2103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plans, trackers and folders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entry and manual reconciliation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Risks spotted too late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information too limited or too complex</a:t>
            </a:r>
            <a:endParaRPr lang="en-US" sz="1220" dirty="0"/>
          </a:p>
        </p:txBody>
      </p:sp>
      <p:sp>
        <p:nvSpPr>
          <p:cNvPr id="14" name="Shape 12"/>
          <p:cNvSpPr/>
          <p:nvPr/>
        </p:nvSpPr>
        <p:spPr>
          <a:xfrm>
            <a:off x="8174736" y="2761488"/>
            <a:ext cx="3456432" cy="3255264"/>
          </a:xfrm>
          <a:prstGeom prst="roundRect">
            <a:avLst>
              <a:gd name="adj" fmla="val 4494"/>
            </a:avLst>
          </a:prstGeom>
          <a:solidFill>
            <a:srgbClr val="1A355F"/>
          </a:solidFill>
          <a:ln w="12700">
            <a:solidFill>
              <a:srgbClr val="526A95">
                <a:alpha val="0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375904" y="2971800"/>
            <a:ext cx="2514600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8375904" y="2971800"/>
            <a:ext cx="2514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 pDNA RESPONSE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8430768" y="3547872"/>
            <a:ext cx="2926080" cy="21031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 Pathway, Class Modules, OTJ and evidence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Graph, Autopilot and Genie Actions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Cockpit and IQA workspaces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E0E8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 and audit history from the same record</a:t>
            </a:r>
            <a:endParaRPr lang="en-US" sz="1220" dirty="0"/>
          </a:p>
        </p:txBody>
      </p:sp>
      <p:sp>
        <p:nvSpPr>
          <p:cNvPr id="18" name="Text 16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CONNECTED PLATFORM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live operating layer for apprenticeship delivery.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 pDNA links the learner journey, operational delivery, employer involvement, intelligence, quality and compliance instead of asking teams to rebuild the story in separate tools.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687568" y="914400"/>
            <a:ext cx="5989320" cy="2944368"/>
          </a:xfrm>
          <a:prstGeom prst="roundRect">
            <a:avLst>
              <a:gd name="adj" fmla="val 4969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87568" y="914400"/>
            <a:ext cx="598932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8" name="Image 0" descr="/mnt/data/landing_page_work/assets/images/learner-dashboard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3930" y="1042416"/>
            <a:ext cx="5636596" cy="2706624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30352" y="2816352"/>
            <a:ext cx="3520440" cy="246888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0352" y="2816352"/>
            <a:ext cx="73152" cy="246888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58952" y="3026664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58952" y="3026664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777240" y="344728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learner record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77240" y="3895344"/>
            <a:ext cx="306324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Pathway, Training Plan, Class Modules, OTJ, evidence, attendance, reviews, qualifications and compliance remain connected.</a:t>
            </a:r>
            <a:endParaRPr lang="en-US" sz="1120" dirty="0"/>
          </a:p>
        </p:txBody>
      </p:sp>
      <p:sp>
        <p:nvSpPr>
          <p:cNvPr id="15" name="Shape 12"/>
          <p:cNvSpPr/>
          <p:nvPr/>
        </p:nvSpPr>
        <p:spPr>
          <a:xfrm>
            <a:off x="4315968" y="2816352"/>
            <a:ext cx="3520440" cy="246888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4315968" y="2816352"/>
            <a:ext cx="73152" cy="2468880"/>
          </a:xfrm>
          <a:prstGeom prst="rect">
            <a:avLst/>
          </a:prstGeom>
          <a:solidFill>
            <a:srgbClr val="6D3BC0"/>
          </a:solidFill>
          <a:ln w="12700">
            <a:solidFill>
              <a:srgbClr val="6D3BC0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544568" y="3026664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4544568" y="3026664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50" dirty="0"/>
          </a:p>
        </p:txBody>
      </p:sp>
      <p:sp>
        <p:nvSpPr>
          <p:cNvPr id="19" name="Text 16"/>
          <p:cNvSpPr/>
          <p:nvPr/>
        </p:nvSpPr>
        <p:spPr>
          <a:xfrm>
            <a:off x="4562856" y="344728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Explainable intelligence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562856" y="3895344"/>
            <a:ext cx="306324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Graph, Journey Autopilot and Genie Actions surface what matters next while professional judgement remains in control.</a:t>
            </a:r>
            <a:endParaRPr lang="en-US" sz="1120" dirty="0"/>
          </a:p>
        </p:txBody>
      </p:sp>
      <p:sp>
        <p:nvSpPr>
          <p:cNvPr id="21" name="Shape 18"/>
          <p:cNvSpPr/>
          <p:nvPr/>
        </p:nvSpPr>
        <p:spPr>
          <a:xfrm>
            <a:off x="8101584" y="2816352"/>
            <a:ext cx="3520440" cy="2468880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8101584" y="2816352"/>
            <a:ext cx="73152" cy="246888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330184" y="3026664"/>
            <a:ext cx="429768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8330184" y="3026664"/>
            <a:ext cx="4297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50" dirty="0"/>
          </a:p>
        </p:txBody>
      </p:sp>
      <p:sp>
        <p:nvSpPr>
          <p:cNvPr id="25" name="Text 22"/>
          <p:cNvSpPr/>
          <p:nvPr/>
        </p:nvSpPr>
        <p:spPr>
          <a:xfrm>
            <a:off x="8348472" y="3447288"/>
            <a:ext cx="306324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and quality oversight</a:t>
            </a:r>
            <a:endParaRPr lang="en-US" sz="1600" dirty="0"/>
          </a:p>
        </p:txBody>
      </p:sp>
      <p:sp>
        <p:nvSpPr>
          <p:cNvPr id="26" name="Text 23"/>
          <p:cNvSpPr/>
          <p:nvPr/>
        </p:nvSpPr>
        <p:spPr>
          <a:xfrm>
            <a:off x="8348472" y="3895344"/>
            <a:ext cx="3063240" cy="12070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Cockpit, IQA, reports and audit history provide focused oversight without duplicating the record.</a:t>
            </a:r>
            <a:endParaRPr lang="en-US" sz="1120" dirty="0"/>
          </a:p>
        </p:txBody>
      </p:sp>
      <p:sp>
        <p:nvSpPr>
          <p:cNvPr id="27" name="Text 24"/>
          <p:cNvSpPr/>
          <p:nvPr/>
        </p:nvSpPr>
        <p:spPr>
          <a:xfrm>
            <a:off x="530352" y="5715000"/>
            <a:ext cx="111099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02D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Configure  →  Add learner  →  Personalise  →  Deliver and evidence  →  Act and assure</a:t>
            </a:r>
            <a:endParaRPr lang="en-US" sz="1450" dirty="0"/>
          </a:p>
        </p:txBody>
      </p:sp>
      <p:sp>
        <p:nvSpPr>
          <p:cNvPr id="28" name="Text 25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29" name="Text 26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 PLANNING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Pathway and Class Modules turn the programme into an operational plan.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agreed standard and delivery model become a chronological learner route and a practical delivery timetable.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30352" y="2542032"/>
            <a:ext cx="5413248" cy="3456432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768096" y="2761488"/>
            <a:ext cx="1143000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096" y="2761488"/>
            <a:ext cx="1143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PATHWAY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768096" y="3246120"/>
            <a:ext cx="4480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personalised chronological route.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786384" y="3822192"/>
            <a:ext cx="4663440" cy="1783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Programme modules, reviews, Functional Skills and wellbeing activity in sequence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Delivery windows, module targets and responsibility across provider, employer and apprentice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Current, upcoming and completed learning presented clearly to each role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Plan and OTJ allocation remain aligned with the same delivery logic</a:t>
            </a:r>
            <a:endParaRPr lang="en-US" sz="1210" dirty="0"/>
          </a:p>
        </p:txBody>
      </p:sp>
      <p:sp>
        <p:nvSpPr>
          <p:cNvPr id="11" name="Shape 9"/>
          <p:cNvSpPr/>
          <p:nvPr/>
        </p:nvSpPr>
        <p:spPr>
          <a:xfrm>
            <a:off x="6236208" y="2542032"/>
            <a:ext cx="5413248" cy="3456432"/>
          </a:xfrm>
          <a:prstGeom prst="roundRect">
            <a:avLst>
              <a:gd name="adj" fmla="val 4233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473952" y="2761488"/>
            <a:ext cx="1481328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73952" y="2761488"/>
            <a:ext cx="148132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 MODULES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6473952" y="324612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operational timetable for delivery.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6492240" y="3822192"/>
            <a:ext cx="4617720" cy="1783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 and cohort views with chronological session ordering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Centre, live remote, provider-guided and self-study delivery modes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Attendance, session detail, delivery ownership and timing in context</a:t>
            </a:r>
            <a:endParaRPr lang="en-US" sz="1210" dirty="0"/>
          </a:p>
          <a:p>
            <a:pPr marL="177800" indent="-177800">
              <a:buSzPct val="100000"/>
              <a:buChar char="•"/>
            </a:pPr>
            <a:r>
              <a:rPr lang="en-US" sz="121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delivery optimisation without losing learner-specific requirements</a:t>
            </a:r>
            <a:endParaRPr lang="en-US" sz="1210" dirty="0"/>
          </a:p>
        </p:txBody>
      </p:sp>
      <p:sp>
        <p:nvSpPr>
          <p:cNvPr id="16" name="Text 14"/>
          <p:cNvSpPr/>
          <p:nvPr/>
        </p:nvSpPr>
        <p:spPr>
          <a:xfrm>
            <a:off x="676656" y="6181344"/>
            <a:ext cx="10881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02D5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Planning remains connected to what actually happens: attendance, evidence, OTJ, reviews and quality activity update the same learner record.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INTELLIGENCE &amp; ACTION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Live information becomes visible, prioritised action.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platform connects the record, exposes the relationships that matter and presents explainable next steps without replacing professional judgement.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30352" y="2670048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94944" y="2871216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94944" y="287121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PW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1371600" y="2852928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Pathway</a:t>
            </a:r>
            <a:endParaRPr lang="en-US" sz="1420" dirty="0"/>
          </a:p>
        </p:txBody>
      </p:sp>
      <p:sp>
        <p:nvSpPr>
          <p:cNvPr id="10" name="Text 8"/>
          <p:cNvSpPr/>
          <p:nvPr/>
        </p:nvSpPr>
        <p:spPr>
          <a:xfrm>
            <a:off x="1371600" y="3236976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Personalised learning route</a:t>
            </a:r>
            <a:endParaRPr lang="en-US" sz="1020" dirty="0"/>
          </a:p>
        </p:txBody>
      </p:sp>
      <p:sp>
        <p:nvSpPr>
          <p:cNvPr id="11" name="Shape 9"/>
          <p:cNvSpPr/>
          <p:nvPr/>
        </p:nvSpPr>
        <p:spPr>
          <a:xfrm>
            <a:off x="3346704" y="2670048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511296" y="2871216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FF8A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511296" y="287121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CM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187952" y="2852928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Class Modules</a:t>
            </a:r>
            <a:endParaRPr lang="en-US" sz="1420" dirty="0"/>
          </a:p>
        </p:txBody>
      </p:sp>
      <p:sp>
        <p:nvSpPr>
          <p:cNvPr id="15" name="Text 13"/>
          <p:cNvSpPr/>
          <p:nvPr/>
        </p:nvSpPr>
        <p:spPr>
          <a:xfrm>
            <a:off x="4187952" y="3236976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delivery timetable</a:t>
            </a:r>
            <a:endParaRPr lang="en-US" sz="1020" dirty="0"/>
          </a:p>
        </p:txBody>
      </p:sp>
      <p:sp>
        <p:nvSpPr>
          <p:cNvPr id="16" name="Shape 14"/>
          <p:cNvSpPr/>
          <p:nvPr/>
        </p:nvSpPr>
        <p:spPr>
          <a:xfrm>
            <a:off x="6163056" y="2670048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27648" y="2871216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102D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27648" y="287121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EG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7004304" y="2852928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Graph</a:t>
            </a:r>
            <a:endParaRPr lang="en-US" sz="1420" dirty="0"/>
          </a:p>
        </p:txBody>
      </p:sp>
      <p:sp>
        <p:nvSpPr>
          <p:cNvPr id="20" name="Text 18"/>
          <p:cNvSpPr/>
          <p:nvPr/>
        </p:nvSpPr>
        <p:spPr>
          <a:xfrm>
            <a:off x="7004304" y="3236976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and KSB relationships</a:t>
            </a:r>
            <a:endParaRPr lang="en-US" sz="1020" dirty="0"/>
          </a:p>
        </p:txBody>
      </p:sp>
      <p:sp>
        <p:nvSpPr>
          <p:cNvPr id="21" name="Shape 19"/>
          <p:cNvSpPr/>
          <p:nvPr/>
        </p:nvSpPr>
        <p:spPr>
          <a:xfrm>
            <a:off x="8979408" y="2670048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9144000" y="2871216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06B6D4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144000" y="2871216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9820656" y="2852928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Autopilot</a:t>
            </a:r>
            <a:endParaRPr lang="en-US" sz="1420" dirty="0"/>
          </a:p>
        </p:txBody>
      </p:sp>
      <p:sp>
        <p:nvSpPr>
          <p:cNvPr id="25" name="Text 23"/>
          <p:cNvSpPr/>
          <p:nvPr/>
        </p:nvSpPr>
        <p:spPr>
          <a:xfrm>
            <a:off x="9820656" y="3236976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Prioritised operational actions</a:t>
            </a:r>
            <a:endParaRPr lang="en-US" sz="1020" dirty="0"/>
          </a:p>
        </p:txBody>
      </p:sp>
      <p:sp>
        <p:nvSpPr>
          <p:cNvPr id="26" name="Shape 24"/>
          <p:cNvSpPr/>
          <p:nvPr/>
        </p:nvSpPr>
        <p:spPr>
          <a:xfrm>
            <a:off x="530352" y="4151376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94944" y="4352544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94944" y="435254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GA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371600" y="4334256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Genie Actions</a:t>
            </a:r>
            <a:endParaRPr lang="en-US" sz="1420" dirty="0"/>
          </a:p>
        </p:txBody>
      </p:sp>
      <p:sp>
        <p:nvSpPr>
          <p:cNvPr id="30" name="Text 28"/>
          <p:cNvSpPr/>
          <p:nvPr/>
        </p:nvSpPr>
        <p:spPr>
          <a:xfrm>
            <a:off x="1371600" y="4718304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Explainable role-aware guidance</a:t>
            </a:r>
            <a:endParaRPr lang="en-US" sz="1020" dirty="0"/>
          </a:p>
        </p:txBody>
      </p:sp>
      <p:sp>
        <p:nvSpPr>
          <p:cNvPr id="31" name="Shape 29"/>
          <p:cNvSpPr/>
          <p:nvPr/>
        </p:nvSpPr>
        <p:spPr>
          <a:xfrm>
            <a:off x="3346704" y="4151376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3511296" y="4352544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3511296" y="435254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EC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187952" y="4334256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Cockpit</a:t>
            </a:r>
            <a:endParaRPr lang="en-US" sz="1420" dirty="0"/>
          </a:p>
        </p:txBody>
      </p:sp>
      <p:sp>
        <p:nvSpPr>
          <p:cNvPr id="35" name="Text 33"/>
          <p:cNvSpPr/>
          <p:nvPr/>
        </p:nvSpPr>
        <p:spPr>
          <a:xfrm>
            <a:off x="4187952" y="4718304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workplace oversight</a:t>
            </a:r>
            <a:endParaRPr lang="en-US" sz="1020" dirty="0"/>
          </a:p>
        </p:txBody>
      </p:sp>
      <p:sp>
        <p:nvSpPr>
          <p:cNvPr id="36" name="Shape 34"/>
          <p:cNvSpPr/>
          <p:nvPr/>
        </p:nvSpPr>
        <p:spPr>
          <a:xfrm>
            <a:off x="6163056" y="4151376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327648" y="4352544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5145CD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6327648" y="435254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IQ</a:t>
            </a:r>
            <a:endParaRPr lang="en-US" sz="1000" dirty="0"/>
          </a:p>
        </p:txBody>
      </p:sp>
      <p:sp>
        <p:nvSpPr>
          <p:cNvPr id="39" name="Text 37"/>
          <p:cNvSpPr/>
          <p:nvPr/>
        </p:nvSpPr>
        <p:spPr>
          <a:xfrm>
            <a:off x="7004304" y="4334256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IQA &amp; Quality</a:t>
            </a:r>
            <a:endParaRPr lang="en-US" sz="1420" dirty="0"/>
          </a:p>
        </p:txBody>
      </p:sp>
      <p:sp>
        <p:nvSpPr>
          <p:cNvPr id="40" name="Text 38"/>
          <p:cNvSpPr/>
          <p:nvPr/>
        </p:nvSpPr>
        <p:spPr>
          <a:xfrm>
            <a:off x="7004304" y="4718304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Sampling and assurance</a:t>
            </a:r>
            <a:endParaRPr lang="en-US" sz="1020" dirty="0"/>
          </a:p>
        </p:txBody>
      </p:sp>
      <p:sp>
        <p:nvSpPr>
          <p:cNvPr id="41" name="Shape 39"/>
          <p:cNvSpPr/>
          <p:nvPr/>
        </p:nvSpPr>
        <p:spPr>
          <a:xfrm>
            <a:off x="8979408" y="4151376"/>
            <a:ext cx="2578608" cy="1234440"/>
          </a:xfrm>
          <a:prstGeom prst="roundRect">
            <a:avLst>
              <a:gd name="adj" fmla="val 11852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9144000" y="4352544"/>
            <a:ext cx="530352" cy="530352"/>
          </a:xfrm>
          <a:prstGeom prst="roundRect">
            <a:avLst>
              <a:gd name="adj" fmla="val 27586"/>
            </a:avLst>
          </a:prstGeom>
          <a:solidFill>
            <a:srgbClr val="D9770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9144000" y="4352544"/>
            <a:ext cx="53035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</a:t>
            </a:r>
            <a:endParaRPr lang="en-US" sz="1000" dirty="0"/>
          </a:p>
        </p:txBody>
      </p:sp>
      <p:sp>
        <p:nvSpPr>
          <p:cNvPr id="44" name="Text 42"/>
          <p:cNvSpPr/>
          <p:nvPr/>
        </p:nvSpPr>
        <p:spPr>
          <a:xfrm>
            <a:off x="9820656" y="4334256"/>
            <a:ext cx="1554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142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Qualifications &amp; Units</a:t>
            </a:r>
            <a:endParaRPr lang="en-US" sz="1420" dirty="0"/>
          </a:p>
        </p:txBody>
      </p:sp>
      <p:sp>
        <p:nvSpPr>
          <p:cNvPr id="45" name="Text 43"/>
          <p:cNvSpPr/>
          <p:nvPr/>
        </p:nvSpPr>
        <p:spPr>
          <a:xfrm>
            <a:off x="9820656" y="4718304"/>
            <a:ext cx="15361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0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Units, RPL and evidence</a:t>
            </a:r>
            <a:endParaRPr lang="en-US" sz="1020" dirty="0"/>
          </a:p>
        </p:txBody>
      </p:sp>
      <p:sp>
        <p:nvSpPr>
          <p:cNvPr id="46" name="Shape 44"/>
          <p:cNvSpPr/>
          <p:nvPr/>
        </p:nvSpPr>
        <p:spPr>
          <a:xfrm>
            <a:off x="1874520" y="5897880"/>
            <a:ext cx="960120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1874520" y="5897880"/>
            <a:ext cx="960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</a:t>
            </a:r>
            <a:endParaRPr lang="en-US" sz="1050" dirty="0"/>
          </a:p>
        </p:txBody>
      </p:sp>
      <p:sp>
        <p:nvSpPr>
          <p:cNvPr id="48" name="Text 46"/>
          <p:cNvSpPr/>
          <p:nvPr/>
        </p:nvSpPr>
        <p:spPr>
          <a:xfrm>
            <a:off x="2926080" y="58978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D3B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49" name="Shape 47"/>
          <p:cNvSpPr/>
          <p:nvPr/>
        </p:nvSpPr>
        <p:spPr>
          <a:xfrm>
            <a:off x="3310128" y="5897880"/>
            <a:ext cx="1078992" cy="320040"/>
          </a:xfrm>
          <a:prstGeom prst="roundRect">
            <a:avLst>
              <a:gd name="adj" fmla="val 45714"/>
            </a:avLst>
          </a:prstGeom>
          <a:solidFill>
            <a:srgbClr val="FF8A1C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0" name="Text 48"/>
          <p:cNvSpPr/>
          <p:nvPr/>
        </p:nvSpPr>
        <p:spPr>
          <a:xfrm>
            <a:off x="3310128" y="5897880"/>
            <a:ext cx="1078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DELIVER</a:t>
            </a:r>
            <a:endParaRPr lang="en-US" sz="1050" dirty="0"/>
          </a:p>
        </p:txBody>
      </p:sp>
      <p:sp>
        <p:nvSpPr>
          <p:cNvPr id="51" name="Text 49"/>
          <p:cNvSpPr/>
          <p:nvPr/>
        </p:nvSpPr>
        <p:spPr>
          <a:xfrm>
            <a:off x="4480560" y="58978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D3B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52" name="Shape 50"/>
          <p:cNvSpPr/>
          <p:nvPr/>
        </p:nvSpPr>
        <p:spPr>
          <a:xfrm>
            <a:off x="4864608" y="5897880"/>
            <a:ext cx="1170432" cy="320040"/>
          </a:xfrm>
          <a:prstGeom prst="roundRect">
            <a:avLst>
              <a:gd name="adj" fmla="val 45714"/>
            </a:avLst>
          </a:prstGeom>
          <a:solidFill>
            <a:srgbClr val="102D5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4864608" y="5897880"/>
            <a:ext cx="117043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050" dirty="0"/>
          </a:p>
        </p:txBody>
      </p:sp>
      <p:sp>
        <p:nvSpPr>
          <p:cNvPr id="54" name="Text 52"/>
          <p:cNvSpPr/>
          <p:nvPr/>
        </p:nvSpPr>
        <p:spPr>
          <a:xfrm>
            <a:off x="6126480" y="58978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D3B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55" name="Shape 53"/>
          <p:cNvSpPr/>
          <p:nvPr/>
        </p:nvSpPr>
        <p:spPr>
          <a:xfrm>
            <a:off x="6510528" y="5897880"/>
            <a:ext cx="896112" cy="320040"/>
          </a:xfrm>
          <a:prstGeom prst="roundRect">
            <a:avLst>
              <a:gd name="adj" fmla="val 45714"/>
            </a:avLst>
          </a:prstGeom>
          <a:solidFill>
            <a:srgbClr val="6D3BC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6" name="Text 54"/>
          <p:cNvSpPr/>
          <p:nvPr/>
        </p:nvSpPr>
        <p:spPr>
          <a:xfrm>
            <a:off x="6510528" y="5897880"/>
            <a:ext cx="89611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</a:t>
            </a:r>
            <a:endParaRPr lang="en-US" sz="1050" dirty="0"/>
          </a:p>
        </p:txBody>
      </p:sp>
      <p:sp>
        <p:nvSpPr>
          <p:cNvPr id="57" name="Text 55"/>
          <p:cNvSpPr/>
          <p:nvPr/>
        </p:nvSpPr>
        <p:spPr>
          <a:xfrm>
            <a:off x="7498080" y="589788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6D3BC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800" dirty="0"/>
          </a:p>
        </p:txBody>
      </p:sp>
      <p:sp>
        <p:nvSpPr>
          <p:cNvPr id="58" name="Shape 56"/>
          <p:cNvSpPr/>
          <p:nvPr/>
        </p:nvSpPr>
        <p:spPr>
          <a:xfrm>
            <a:off x="7882128" y="5897880"/>
            <a:ext cx="1115568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7882128" y="5897880"/>
            <a:ext cx="111556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ASSURE</a:t>
            </a:r>
            <a:endParaRPr lang="en-US" sz="1050" dirty="0"/>
          </a:p>
        </p:txBody>
      </p:sp>
      <p:sp>
        <p:nvSpPr>
          <p:cNvPr id="60" name="Text 58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61" name="Text 59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324A7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CONNECTED EXPERIENCE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Desktop, mobile, Genius Live and offline-capable work stay linked.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D5DFF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Users can move between the web platform, installed experience and live meetings without splitting the learner story across separate systems.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4846320" y="1078992"/>
            <a:ext cx="6812280" cy="3886200"/>
          </a:xfrm>
          <a:prstGeom prst="roundRect">
            <a:avLst>
              <a:gd name="adj" fmla="val 3765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846320" y="1078992"/>
            <a:ext cx="6812280" cy="73152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8" name="Image 0" descr="/mnt/data/landing_page_work/assets/images/genius-live-conferencing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1111" y="1207008"/>
            <a:ext cx="6482698" cy="3648456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530352" y="2761488"/>
            <a:ext cx="3822192" cy="1143000"/>
          </a:xfrm>
          <a:prstGeom prst="roundRect">
            <a:avLst>
              <a:gd name="adj" fmla="val 12800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530352" y="2761488"/>
            <a:ext cx="73152" cy="1143000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777240" y="3392424"/>
            <a:ext cx="33649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 Live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777240" y="3840480"/>
            <a:ext cx="3364992" cy="-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Embedded 1-to-1 reviews, remote delivery, screen sharing, chat, participants and picture-in-picture.</a:t>
            </a:r>
            <a:endParaRPr lang="en-US" sz="1120" dirty="0"/>
          </a:p>
        </p:txBody>
      </p:sp>
      <p:sp>
        <p:nvSpPr>
          <p:cNvPr id="13" name="Shape 10"/>
          <p:cNvSpPr/>
          <p:nvPr/>
        </p:nvSpPr>
        <p:spPr>
          <a:xfrm>
            <a:off x="530352" y="4114800"/>
            <a:ext cx="3822192" cy="1143000"/>
          </a:xfrm>
          <a:prstGeom prst="roundRect">
            <a:avLst>
              <a:gd name="adj" fmla="val 12800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530352" y="4114800"/>
            <a:ext cx="73152" cy="1143000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4745736"/>
            <a:ext cx="33649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Desktop &amp; mobile access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777240" y="5193792"/>
            <a:ext cx="3364992" cy="-1188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Responsive web, installable PWA, direct installation and native distribution routes.</a:t>
            </a:r>
            <a:endParaRPr lang="en-US" sz="1120" dirty="0"/>
          </a:p>
        </p:txBody>
      </p:sp>
      <p:sp>
        <p:nvSpPr>
          <p:cNvPr id="17" name="Shape 14"/>
          <p:cNvSpPr/>
          <p:nvPr/>
        </p:nvSpPr>
        <p:spPr>
          <a:xfrm>
            <a:off x="530352" y="5468112"/>
            <a:ext cx="3822192" cy="914400"/>
          </a:xfrm>
          <a:prstGeom prst="roundRect">
            <a:avLst>
              <a:gd name="adj" fmla="val 16000"/>
            </a:avLst>
          </a:prstGeom>
          <a:solidFill>
            <a:srgbClr val="FFFFFF"/>
          </a:solidFill>
          <a:ln w="12700">
            <a:solidFill>
              <a:srgbClr val="DDE5F1">
                <a:alpha val="0"/>
              </a:srgbClr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530352" y="5468112"/>
            <a:ext cx="73152" cy="914400"/>
          </a:xfrm>
          <a:prstGeom prst="rect">
            <a:avLst/>
          </a:prstGeom>
          <a:solidFill>
            <a:srgbClr val="FF8A1C"/>
          </a:solidFill>
          <a:ln w="12700">
            <a:solidFill>
              <a:srgbClr val="FF8A1C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77240" y="6099048"/>
            <a:ext cx="336499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 &amp; synchronisation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777240" y="6547104"/>
            <a:ext cx="3364992" cy="-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Selected workflows can continue with limited connectivity and synchronise back to the same record.</a:t>
            </a:r>
            <a:endParaRPr lang="en-US" sz="1120" dirty="0"/>
          </a:p>
        </p:txBody>
      </p:sp>
      <p:sp>
        <p:nvSpPr>
          <p:cNvPr id="21" name="Text 18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22" name="Text 19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D7E3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B6C4DA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 WORKSPACE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personal view of progress, delivery and next steps.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Learners see the information they need without being shown provider-only operational complexity.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4069080" y="2697480"/>
            <a:ext cx="7589520" cy="2880360"/>
          </a:xfrm>
          <a:prstGeom prst="roundRect">
            <a:avLst>
              <a:gd name="adj" fmla="val 5079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069080" y="2697480"/>
            <a:ext cx="7589520" cy="73152"/>
          </a:xfrm>
          <a:prstGeom prst="rect">
            <a:avLst/>
          </a:prstGeom>
          <a:solidFill>
            <a:srgbClr val="2563EB"/>
          </a:solidFill>
          <a:ln w="12700">
            <a:solidFill>
              <a:srgbClr val="2563EB"/>
            </a:solidFill>
            <a:prstDash val="solid"/>
          </a:ln>
        </p:spPr>
      </p:sp>
      <p:pic>
        <p:nvPicPr>
          <p:cNvPr id="8" name="Image 0" descr="/mnt/data/landing_page_work/assets/images/learner-dashboard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2191" y="2825496"/>
            <a:ext cx="5503298" cy="2642616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621792" y="3145536"/>
            <a:ext cx="2971800" cy="1938528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calendar and upcoming activity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Personalised Pathway and Class Modules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Progress, OTJ, attendance and learner activity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upload, reviews and Training Plan access</a:t>
            </a:r>
            <a:endParaRPr lang="en-US" sz="1250" dirty="0"/>
          </a:p>
          <a:p>
            <a:pPr marL="177800" indent="-177800">
              <a:buSzPct val="100000"/>
              <a:buChar char="•"/>
            </a:pPr>
            <a:r>
              <a:rPr lang="en-US" sz="12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Genius Live and role-relevant next actions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1792" y="2706624"/>
            <a:ext cx="1078992" cy="320040"/>
          </a:xfrm>
          <a:prstGeom prst="roundRect">
            <a:avLst>
              <a:gd name="adj" fmla="val 45714"/>
            </a:avLst>
          </a:prstGeom>
          <a:solidFill>
            <a:srgbClr val="2563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1792" y="2706624"/>
            <a:ext cx="107899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621792" y="5230368"/>
            <a:ext cx="3017520" cy="74980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3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clear place to understand what is happening now, what is coming next and what the learner needs to do.</a:t>
            </a:r>
            <a:endParaRPr lang="en-US" sz="1430" dirty="0"/>
          </a:p>
        </p:txBody>
      </p:sp>
      <p:sp>
        <p:nvSpPr>
          <p:cNvPr id="13" name="Text 10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 WORKSPACE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Operational visibility across learners, cohorts and delivery.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Trainers, coaches, tutors, quality teams and administrators can move from risk signals into the relevant action and record.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530352" y="2697480"/>
            <a:ext cx="7726680" cy="2971800"/>
          </a:xfrm>
          <a:prstGeom prst="roundRect">
            <a:avLst>
              <a:gd name="adj" fmla="val 4923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30352" y="2697480"/>
            <a:ext cx="7726680" cy="73152"/>
          </a:xfrm>
          <a:prstGeom prst="rect">
            <a:avLst/>
          </a:prstGeom>
          <a:solidFill>
            <a:srgbClr val="EC4899"/>
          </a:solidFill>
          <a:ln w="12700">
            <a:solidFill>
              <a:srgbClr val="EC4899"/>
            </a:solidFill>
            <a:prstDash val="solid"/>
          </a:ln>
        </p:spPr>
      </p:sp>
      <p:pic>
        <p:nvPicPr>
          <p:cNvPr id="8" name="Image 0" descr="/mnt/data/landing_page_work/assets/images/staff-dashboard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44972" y="2825496"/>
            <a:ext cx="5697439" cy="2734056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8641080" y="1417320"/>
            <a:ext cx="987552" cy="320040"/>
          </a:xfrm>
          <a:prstGeom prst="roundRect">
            <a:avLst>
              <a:gd name="adj" fmla="val 45714"/>
            </a:avLst>
          </a:prstGeom>
          <a:solidFill>
            <a:srgbClr val="EC489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41080" y="1417320"/>
            <a:ext cx="98755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STAFF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8641080" y="2670048"/>
            <a:ext cx="2971800" cy="22402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Learner and cohort dashboards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Plan and upcoming delivery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Pathway, Training Plan and Class Modules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Graph, Autopilot and Genie Actions</a:t>
            </a:r>
            <a:endParaRPr lang="en-US" sz="1220" dirty="0"/>
          </a:p>
          <a:p>
            <a:pPr marL="177800" indent="-177800">
              <a:buSzPct val="100000"/>
              <a:buChar char="•"/>
            </a:pPr>
            <a:r>
              <a:rPr lang="en-US" sz="122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IQA, compliance, analytics, reports and audit outputs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8641080" y="5138928"/>
            <a:ext cx="28803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record supports operational delivery, quality assurance and leadership reporting.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30352" y="502920"/>
            <a:ext cx="1874520" cy="320040"/>
          </a:xfrm>
          <a:prstGeom prst="roundRect">
            <a:avLst>
              <a:gd name="adj" fmla="val 45714"/>
            </a:avLst>
          </a:prstGeom>
          <a:solidFill>
            <a:srgbClr val="E9E5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30352" y="502920"/>
            <a:ext cx="1874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A2A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WORKSPACE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30352" y="932688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31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Focused oversight without exposing provider-only complexity.</a:t>
            </a:r>
            <a:endParaRPr lang="en-US" sz="3100" dirty="0"/>
          </a:p>
        </p:txBody>
      </p:sp>
      <p:sp>
        <p:nvSpPr>
          <p:cNvPr id="5" name="Text 3"/>
          <p:cNvSpPr/>
          <p:nvPr/>
        </p:nvSpPr>
        <p:spPr>
          <a:xfrm>
            <a:off x="530352" y="1901952"/>
            <a:ext cx="7406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55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Employer Cockpit presents the workplace information and responsibilities that matter to the employer.</a:t>
            </a:r>
            <a:endParaRPr lang="en-US" sz="1550" dirty="0"/>
          </a:p>
        </p:txBody>
      </p:sp>
      <p:sp>
        <p:nvSpPr>
          <p:cNvPr id="6" name="Shape 4"/>
          <p:cNvSpPr/>
          <p:nvPr/>
        </p:nvSpPr>
        <p:spPr>
          <a:xfrm>
            <a:off x="621792" y="2761488"/>
            <a:ext cx="1234440" cy="320040"/>
          </a:xfrm>
          <a:prstGeom prst="roundRect">
            <a:avLst>
              <a:gd name="adj" fmla="val 45714"/>
            </a:avLst>
          </a:prstGeom>
          <a:solidFill>
            <a:srgbClr val="22C55E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21792" y="2761488"/>
            <a:ext cx="1234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621792" y="3200400"/>
            <a:ext cx="2971800" cy="1901952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marL="177800" indent="-177800">
              <a:buSzPct val="100000"/>
              <a:buChar char="•"/>
            </a:pPr>
            <a:r>
              <a:rPr lang="en-US" sz="118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Programme progress, attendance and OTJ</a:t>
            </a:r>
            <a:endParaRPr lang="en-US" sz="1180" dirty="0"/>
          </a:p>
          <a:p>
            <a:pPr marL="177800" indent="-177800">
              <a:buSzPct val="100000"/>
              <a:buChar char="•"/>
            </a:pPr>
            <a:r>
              <a:rPr lang="en-US" sz="118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Current evidence position and workplace opportunities</a:t>
            </a:r>
            <a:endParaRPr lang="en-US" sz="1180" dirty="0"/>
          </a:p>
          <a:p>
            <a:pPr marL="177800" indent="-177800">
              <a:buSzPct val="100000"/>
              <a:buChar char="•"/>
            </a:pPr>
            <a:r>
              <a:rPr lang="en-US" sz="118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 actions and responsibilities</a:t>
            </a:r>
            <a:endParaRPr lang="en-US" sz="1180" dirty="0"/>
          </a:p>
          <a:p>
            <a:pPr marL="177800" indent="-177800">
              <a:buSzPct val="100000"/>
              <a:buChar char="•"/>
            </a:pPr>
            <a:r>
              <a:rPr lang="en-US" sz="118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Training Plan and review participation</a:t>
            </a:r>
            <a:endParaRPr lang="en-US" sz="1180" dirty="0"/>
          </a:p>
          <a:p>
            <a:pPr marL="177800" indent="-177800">
              <a:buSzPct val="100000"/>
              <a:buChar char="•"/>
            </a:pPr>
            <a:r>
              <a:rPr lang="en-US" sz="1180" dirty="0">
                <a:solidFill>
                  <a:srgbClr val="5B6D8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Shared communication and traceable decisions</a:t>
            </a:r>
            <a:endParaRPr lang="en-US" sz="1180" dirty="0"/>
          </a:p>
        </p:txBody>
      </p:sp>
      <p:sp>
        <p:nvSpPr>
          <p:cNvPr id="9" name="Text 7"/>
          <p:cNvSpPr/>
          <p:nvPr/>
        </p:nvSpPr>
        <p:spPr>
          <a:xfrm>
            <a:off x="621792" y="5230368"/>
            <a:ext cx="2971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0717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Employers receive a concise role-specific view rather than a copy of the staff interface.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977640" y="2788920"/>
            <a:ext cx="7680960" cy="2880360"/>
          </a:xfrm>
          <a:prstGeom prst="roundRect">
            <a:avLst>
              <a:gd name="adj" fmla="val 5079"/>
            </a:avLst>
          </a:prstGeom>
          <a:solidFill>
            <a:srgbClr val="FFFFFF"/>
          </a:solidFill>
          <a:ln w="12700">
            <a:solidFill>
              <a:srgbClr val="DCE4F0">
                <a:alpha val="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77640" y="2788920"/>
            <a:ext cx="7680960" cy="73152"/>
          </a:xfrm>
          <a:prstGeom prst="rect">
            <a:avLst/>
          </a:prstGeom>
          <a:solidFill>
            <a:srgbClr val="22C55E"/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12" name="Image 0" descr="/mnt/data/landing_page_work/assets/images/employer-cockpit-202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76621" y="2916936"/>
            <a:ext cx="5482998" cy="264261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502920" y="6556248"/>
            <a:ext cx="48463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Genius Solutions Ltd · Genius pDNA · 2026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201400" y="6556248"/>
            <a:ext cx="4572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6B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8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43000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CA4"/>
                </a:solidFill>
                <a:latin typeface="Aptos"/>
                <a:ea typeface="Aptos"/>
                <a:cs typeface="Aptos"/>
              </a:defRPr>
            </a:lvl1pPr>
          </a:lstStyle>
          <a:p>
            <a:pPr algn="l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AI Genius Solutions Ltd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Genius pDNA - Connected apprenticeship delivery</dc:title>
  <dc:subject>Genius pDNA commercial overview</dc:subject>
  <dc:creator>AI Genius Solutions Ltd</dc:creator>
  <cp:lastModifiedBy>AI Genius Solutions Ltd</cp:lastModifiedBy>
  <cp:revision>1</cp:revision>
  <dcterms:created xsi:type="dcterms:W3CDTF">2026-07-24T15:01:56Z</dcterms:created>
  <dcterms:modified xsi:type="dcterms:W3CDTF">2026-07-24T15:01:56Z</dcterms:modified>
</cp:coreProperties>
</file>